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716" autoAdjust="0"/>
  </p:normalViewPr>
  <p:slideViewPr>
    <p:cSldViewPr snapToGrid="0" snapToObjects="1">
      <p:cViewPr varScale="1">
        <p:scale>
          <a:sx n="105" d="100"/>
          <a:sy n="105" d="100"/>
        </p:scale>
        <p:origin x="80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E8225-23C1-CD44-BD25-A6605EA2E611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D378C-8E57-4A4E-B6B6-FE4271151CC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1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0000" cy="6882221"/>
          </a:xfrm>
          <a:prstGeom prst="rect">
            <a:avLst/>
          </a:prstGeom>
        </p:spPr>
      </p:pic>
      <p:sp>
        <p:nvSpPr>
          <p:cNvPr id="2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13237" y="417969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13232" y="1037910"/>
            <a:ext cx="8369163" cy="6394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029237" y="5987209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US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027153" y="6272185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0000" cy="688222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498" y="1546158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500" dirty="0">
              <a:latin typeface="Arial"/>
              <a:cs typeface="Arial"/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81285" y="521800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252901" y="6410520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2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240000" cy="688222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7498" y="1863686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04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2.m4a"/><Relationship Id="rId7" Type="http://schemas.openxmlformats.org/officeDocument/2006/relationships/image" Target="../media/image7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80797" y="5987209"/>
            <a:ext cx="3433865" cy="354613"/>
          </a:xfrm>
        </p:spPr>
        <p:txBody>
          <a:bodyPr/>
          <a:lstStyle/>
          <a:p>
            <a:r>
              <a:rPr lang="en-US" dirty="0"/>
              <a:t>Matteo Di Carlo (INAF-OAAB)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27099" y="6272185"/>
            <a:ext cx="3786000" cy="354613"/>
          </a:xfrm>
        </p:spPr>
        <p:txBody>
          <a:bodyPr/>
          <a:lstStyle/>
          <a:p>
            <a:r>
              <a:rPr lang="it-IT" dirty="0"/>
              <a:t>M. Di Carlo, P. Harding, G. Le Roux, M. Dolci</a:t>
            </a:r>
            <a:endParaRPr lang="en-US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3B7B8A4-E8C9-40DC-BD39-B2E9B7E7C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912" y="417969"/>
            <a:ext cx="9211788" cy="619941"/>
          </a:xfrm>
        </p:spPr>
        <p:txBody>
          <a:bodyPr/>
          <a:lstStyle/>
          <a:p>
            <a:r>
              <a:rPr lang="en-GB" sz="2400" dirty="0"/>
              <a:t>TANGO-Grafana: an online diagnostic tool to assist in the analysis of interconnected problems difficult to debug in the context of the Square Kilometre Array (SKA) telescope project</a:t>
            </a:r>
            <a:br>
              <a:rPr lang="en-GB" sz="2400" dirty="0"/>
            </a:br>
            <a:endParaRPr lang="it-IT" sz="24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FF8640B-A255-4EDC-AFDA-AAA87D6A4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83"/>
    </mc:Choice>
    <mc:Fallback>
      <p:transition spd="slow" advTm="18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E93DDD7-C545-4104-9B8B-CE7261909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The🌍 SKA MVP Prototype Integration (SKAMPI): set of software artefacts, the corresponding repository and continuous integration facilities for the development, testing, and integration of the SKA prototype software systems</a:t>
            </a:r>
          </a:p>
          <a:p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1E60A-95E0-436A-A96E-24B4F94EEC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SKAMPI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C07085-FF7C-45CB-BF79-1425B8D7C1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70">
            <a:extLst>
              <a:ext uri="{FF2B5EF4-FFF2-40B4-BE49-F238E27FC236}">
                <a16:creationId xmlns:a16="http://schemas.microsoft.com/office/drawing/2014/main" id="{F586C6B5-24E7-4007-B8FC-15DC4640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17" y="4010914"/>
            <a:ext cx="195738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2" descr="Kubernetes">
            <a:extLst>
              <a:ext uri="{FF2B5EF4-FFF2-40B4-BE49-F238E27FC236}">
                <a16:creationId xmlns:a16="http://schemas.microsoft.com/office/drawing/2014/main" id="{F164D255-645E-4E6D-8656-270971D6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51" y="4762994"/>
            <a:ext cx="5079098" cy="109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6" descr="Ceph Logos - Ceph">
            <a:extLst>
              <a:ext uri="{FF2B5EF4-FFF2-40B4-BE49-F238E27FC236}">
                <a16:creationId xmlns:a16="http://schemas.microsoft.com/office/drawing/2014/main" id="{A343E64B-DD3C-4D50-B51D-54C5445A8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30" y="4643534"/>
            <a:ext cx="1506537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8">
            <a:extLst>
              <a:ext uri="{FF2B5EF4-FFF2-40B4-BE49-F238E27FC236}">
                <a16:creationId xmlns:a16="http://schemas.microsoft.com/office/drawing/2014/main" id="{4FB52C77-918A-4C41-9B17-29CCA337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101" y="3853095"/>
            <a:ext cx="26019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0" descr="Press kit | GitLab">
            <a:extLst>
              <a:ext uri="{FF2B5EF4-FFF2-40B4-BE49-F238E27FC236}">
                <a16:creationId xmlns:a16="http://schemas.microsoft.com/office/drawing/2014/main" id="{B25C308A-7B1F-495D-8FFC-448AAB910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90" y="3938616"/>
            <a:ext cx="182086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splosione: 14 punte 16">
            <a:extLst>
              <a:ext uri="{FF2B5EF4-FFF2-40B4-BE49-F238E27FC236}">
                <a16:creationId xmlns:a16="http://schemas.microsoft.com/office/drawing/2014/main" id="{CE912404-A60A-4F5B-8CFF-9E8E530C0C40}"/>
              </a:ext>
            </a:extLst>
          </p:cNvPr>
          <p:cNvSpPr/>
          <p:nvPr/>
        </p:nvSpPr>
        <p:spPr>
          <a:xfrm>
            <a:off x="1964248" y="976008"/>
            <a:ext cx="7877742" cy="4790042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active</a:t>
            </a:r>
            <a:r>
              <a:rPr lang="it-IT" sz="2400" dirty="0"/>
              <a:t> </a:t>
            </a:r>
            <a:r>
              <a:rPr lang="it-IT" sz="2400" dirty="0" err="1"/>
              <a:t>components</a:t>
            </a:r>
            <a:r>
              <a:rPr lang="it-IT" sz="2400" dirty="0"/>
              <a:t> </a:t>
            </a:r>
            <a:r>
              <a:rPr lang="it-IT" sz="2400" dirty="0" err="1"/>
              <a:t>coordinating</a:t>
            </a:r>
            <a:r>
              <a:rPr lang="it-IT" sz="2400" dirty="0"/>
              <a:t>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with the help of the TANGO-controls framework </a:t>
            </a:r>
            <a:endParaRPr lang="en-GB" sz="2400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77EDB0B-7418-4BA7-B182-F057FF03651C}"/>
              </a:ext>
            </a:extLst>
          </p:cNvPr>
          <p:cNvGrpSpPr/>
          <p:nvPr/>
        </p:nvGrpSpPr>
        <p:grpSpPr>
          <a:xfrm>
            <a:off x="9330454" y="4424595"/>
            <a:ext cx="2246250" cy="762000"/>
            <a:chOff x="9330454" y="4424595"/>
            <a:chExt cx="2246250" cy="762000"/>
          </a:xfrm>
        </p:grpSpPr>
        <p:pic>
          <p:nvPicPr>
            <p:cNvPr id="16" name="Picture 84" descr="Tango Controls Core Projects · GitHub">
              <a:extLst>
                <a:ext uri="{FF2B5EF4-FFF2-40B4-BE49-F238E27FC236}">
                  <a16:creationId xmlns:a16="http://schemas.microsoft.com/office/drawing/2014/main" id="{F88C2CDE-E1BE-4374-AE94-0DC918695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454" y="442459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C975DD16-50B3-4925-8EC5-175329D1380C}"/>
                </a:ext>
              </a:extLst>
            </p:cNvPr>
            <p:cNvSpPr txBox="1"/>
            <p:nvPr/>
          </p:nvSpPr>
          <p:spPr>
            <a:xfrm>
              <a:off x="10010378" y="4674736"/>
              <a:ext cx="1566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Tango-controls</a:t>
              </a:r>
              <a:endParaRPr lang="en-GB" dirty="0"/>
            </a:p>
          </p:txBody>
        </p: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4F58A18-E929-49EF-9E06-F1664394B5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9070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37"/>
    </mc:Choice>
    <mc:Fallback>
      <p:transition spd="slow" advTm="63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C7CB46-F9D0-49D8-B7CC-2F9CFB0889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TANGO-</a:t>
            </a:r>
            <a:r>
              <a:rPr lang="it-IT" dirty="0" err="1"/>
              <a:t>Grafana</a:t>
            </a:r>
            <a:r>
              <a:rPr lang="it-IT" dirty="0"/>
              <a:t>: PROMETHEUS + GRAFANA + TANGO-controls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E590A6-1DD5-4E36-B1C9-090E92D6BC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Immagine 23">
            <a:extLst>
              <a:ext uri="{FF2B5EF4-FFF2-40B4-BE49-F238E27FC236}">
                <a16:creationId xmlns:a16="http://schemas.microsoft.com/office/drawing/2014/main" id="{FECE0CEF-0318-4F0E-B608-75D18DE43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18" y="1734605"/>
            <a:ext cx="9402763" cy="4083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0F6312-0819-4F62-92ED-6EF05A2E5D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5236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99"/>
    </mc:Choice>
    <mc:Fallback>
      <p:transition spd="slow" advTm="89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909F314-C13E-49CD-A508-25862C238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3A0D6E-FBDF-4411-8663-ECE51D729D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1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1981AE-81DD-4934-8616-5DBEB07A30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64">
            <a:extLst>
              <a:ext uri="{FF2B5EF4-FFF2-40B4-BE49-F238E27FC236}">
                <a16:creationId xmlns:a16="http://schemas.microsoft.com/office/drawing/2014/main" id="{D9BF1263-D6DD-44DD-8B74-6935CD57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53" y="1077769"/>
            <a:ext cx="8129589" cy="546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CF99966-EFC6-402C-84AD-60F51FED2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21"/>
    </mc:Choice>
    <mc:Fallback>
      <p:transition spd="slow" advTm="35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2943013-8237-4A71-911C-F474E2BD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79E139-0AC1-4509-AA05-9FBC3AEBB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2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EFAAAA8-2E9E-4591-BAC9-411A6C5A4E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76">
            <a:extLst>
              <a:ext uri="{FF2B5EF4-FFF2-40B4-BE49-F238E27FC236}">
                <a16:creationId xmlns:a16="http://schemas.microsoft.com/office/drawing/2014/main" id="{3BC041A2-32C3-4523-88E5-5D8417972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04" y="1208185"/>
            <a:ext cx="10320088" cy="520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7C02C1-FA85-4737-85ED-6FC2E20713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5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42"/>
    </mc:Choice>
    <mc:Fallback>
      <p:transition spd="slow" advTm="62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Thanks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00BCF1-B66D-4B12-8FFD-296A395816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5"/>
    </mc:Choice>
    <mc:Fallback>
      <p:transition spd="slow" advTm="8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81950D-8F9B-4C0C-9361-3F40143C056F}">
  <we:reference id="wa200000113" version="1.0.0.0" store="en-001" storeType="OMEX"/>
  <we:alternateReferences>
    <we:reference id="wa200000113" version="1.0.0.0" store="en-00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2645</TotalTime>
  <Words>117</Words>
  <Application>Microsoft Office PowerPoint</Application>
  <PresentationFormat>Widescreen</PresentationFormat>
  <Paragraphs>14</Paragraphs>
  <Slides>6</Slides>
  <Notes>0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9" baseType="lpstr">
      <vt:lpstr>Arial</vt:lpstr>
      <vt:lpstr>Calibri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matteo.dicarlo@IstNazAstrofisica.onmicrosoft.com</dc:creator>
  <cp:lastModifiedBy>Matteo Di Carlo</cp:lastModifiedBy>
  <cp:revision>151</cp:revision>
  <dcterms:created xsi:type="dcterms:W3CDTF">2014-02-11T10:41:18Z</dcterms:created>
  <dcterms:modified xsi:type="dcterms:W3CDTF">2020-11-08T16:34:10Z</dcterms:modified>
</cp:coreProperties>
</file>